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08"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8" name="7 Marcador de pie de página"/>
          <p:cNvSpPr>
            <a:spLocks noGrp="1"/>
          </p:cNvSpPr>
          <p:nvPr>
            <p:ph type="ftr" sz="quarter" idx="11"/>
          </p:nvPr>
        </p:nvSpPr>
        <p:spPr/>
        <p:txBody>
          <a:bodyPr/>
          <a:lstStyle/>
          <a:p>
            <a:endParaRPr lang="es-PE"/>
          </a:p>
        </p:txBody>
      </p:sp>
      <p:sp>
        <p:nvSpPr>
          <p:cNvPr id="9" name="8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4" name="3 Marcador de pie de página"/>
          <p:cNvSpPr>
            <a:spLocks noGrp="1"/>
          </p:cNvSpPr>
          <p:nvPr>
            <p:ph type="ftr" sz="quarter" idx="11"/>
          </p:nvPr>
        </p:nvSpPr>
        <p:spPr/>
        <p:txBody>
          <a:bodyPr/>
          <a:lstStyle/>
          <a:p>
            <a:endParaRPr lang="es-PE"/>
          </a:p>
        </p:txBody>
      </p:sp>
      <p:sp>
        <p:nvSpPr>
          <p:cNvPr id="5" name="4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3" name="2 Marcador de pie de página"/>
          <p:cNvSpPr>
            <a:spLocks noGrp="1"/>
          </p:cNvSpPr>
          <p:nvPr>
            <p:ph type="ftr" sz="quarter" idx="11"/>
          </p:nvPr>
        </p:nvSpPr>
        <p:spPr/>
        <p:txBody>
          <a:bodyPr/>
          <a:lstStyle/>
          <a:p>
            <a:endParaRPr lang="es-PE"/>
          </a:p>
        </p:txBody>
      </p:sp>
      <p:sp>
        <p:nvSpPr>
          <p:cNvPr id="4" name="3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3D4F29-4D43-4E0A-AD3B-BAA58F8EA24E}" type="datetimeFigureOut">
              <a:rPr lang="es-PE" smtClean="0"/>
              <a:pPr/>
              <a:t>11/06/2011</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97EE8D41-77B2-4148-BE04-8787B14B0BF9}" type="slidenum">
              <a:rPr lang="es-PE" smtClean="0"/>
              <a:pPr/>
              <a:t>‹Nº›</a:t>
            </a:fld>
            <a:endParaRPr lang="es-P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3D4F29-4D43-4E0A-AD3B-BAA58F8EA24E}" type="datetimeFigureOut">
              <a:rPr lang="es-PE" smtClean="0"/>
              <a:pPr/>
              <a:t>11/06/2011</a:t>
            </a:fld>
            <a:endParaRPr lang="es-P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EE8D41-77B2-4148-BE04-8787B14B0BF9}" type="slidenum">
              <a:rPr lang="es-PE" smtClean="0"/>
              <a:pPr/>
              <a:t>‹Nº›</a:t>
            </a:fld>
            <a:endParaRPr lang="es-P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sexualidad.es/index.php/Imagen:Espermatozoide.gif"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youtube.com/watch?v=09kLIsNfaO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0"/>
            <a:ext cx="7772400" cy="1470025"/>
          </a:xfrm>
        </p:spPr>
        <p:txBody>
          <a:bodyPr>
            <a:noAutofit/>
          </a:bodyPr>
          <a:lstStyle/>
          <a:p>
            <a:r>
              <a:rPr lang="es-PE" sz="13000" dirty="0" err="1" smtClean="0"/>
              <a:t>Sperm</a:t>
            </a:r>
            <a:endParaRPr lang="es-PE" sz="13000" dirty="0"/>
          </a:p>
        </p:txBody>
      </p:sp>
      <p:sp>
        <p:nvSpPr>
          <p:cNvPr id="3" name="2 Subtítulo"/>
          <p:cNvSpPr>
            <a:spLocks noGrp="1"/>
          </p:cNvSpPr>
          <p:nvPr>
            <p:ph type="subTitle" idx="1"/>
          </p:nvPr>
        </p:nvSpPr>
        <p:spPr>
          <a:xfrm>
            <a:off x="1714480" y="5286388"/>
            <a:ext cx="6400800" cy="1752600"/>
          </a:xfrm>
        </p:spPr>
        <p:txBody>
          <a:bodyPr/>
          <a:lstStyle/>
          <a:p>
            <a:r>
              <a:rPr lang="es-PE" dirty="0" smtClean="0"/>
              <a:t>Pedro Robles, Carlos Valdez and </a:t>
            </a:r>
            <a:r>
              <a:rPr lang="es-PE" dirty="0" err="1" smtClean="0"/>
              <a:t>Arianna</a:t>
            </a:r>
            <a:r>
              <a:rPr lang="es-PE" smtClean="0"/>
              <a:t> Melgar</a:t>
            </a:r>
            <a:endParaRPr lang="es-PE" dirty="0"/>
          </a:p>
        </p:txBody>
      </p:sp>
      <p:pic>
        <p:nvPicPr>
          <p:cNvPr id="1026" name="Picture 2" descr="C:\Users\Pedro Robles\Desktop\sperm2.jpg"/>
          <p:cNvPicPr>
            <a:picLocks noChangeAspect="1" noChangeArrowheads="1"/>
          </p:cNvPicPr>
          <p:nvPr/>
        </p:nvPicPr>
        <p:blipFill>
          <a:blip r:embed="rId2" cstate="print"/>
          <a:srcRect/>
          <a:stretch>
            <a:fillRect/>
          </a:stretch>
        </p:blipFill>
        <p:spPr bwMode="auto">
          <a:xfrm>
            <a:off x="214282" y="1785926"/>
            <a:ext cx="3429000" cy="31527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142852"/>
            <a:ext cx="3686172" cy="1143000"/>
          </a:xfrm>
        </p:spPr>
        <p:txBody>
          <a:bodyPr>
            <a:normAutofit/>
          </a:bodyPr>
          <a:lstStyle/>
          <a:p>
            <a:r>
              <a:rPr lang="es-PE" sz="6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Sperm</a:t>
            </a:r>
            <a:endParaRPr lang="es-PE"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2 Marcador de contenido"/>
          <p:cNvSpPr>
            <a:spLocks noGrp="1"/>
          </p:cNvSpPr>
          <p:nvPr>
            <p:ph idx="1"/>
          </p:nvPr>
        </p:nvSpPr>
        <p:spPr>
          <a:xfrm>
            <a:off x="457200" y="1600201"/>
            <a:ext cx="4906888" cy="604664"/>
          </a:xfrm>
        </p:spPr>
        <p:txBody>
          <a:bodyPr/>
          <a:lstStyle/>
          <a:p>
            <a:pPr>
              <a:buNone/>
            </a:pPr>
            <a:r>
              <a:rPr lang="es-PE" b="1" dirty="0" err="1" smtClean="0"/>
              <a:t>What</a:t>
            </a:r>
            <a:r>
              <a:rPr lang="es-PE" b="1" dirty="0" smtClean="0"/>
              <a:t> </a:t>
            </a:r>
            <a:r>
              <a:rPr lang="es-PE" b="1" dirty="0" err="1" smtClean="0"/>
              <a:t>Is</a:t>
            </a:r>
            <a:r>
              <a:rPr lang="es-PE" b="1" dirty="0" smtClean="0"/>
              <a:t> </a:t>
            </a:r>
            <a:r>
              <a:rPr lang="es-PE" b="1" dirty="0" err="1" smtClean="0"/>
              <a:t>Sperm</a:t>
            </a:r>
            <a:endParaRPr lang="es-PE" b="1" dirty="0" smtClean="0"/>
          </a:p>
        </p:txBody>
      </p:sp>
      <p:pic>
        <p:nvPicPr>
          <p:cNvPr id="6145" name="Picture 1" descr="C:\Users\Pedro Robles\Desktop\sperm-and-egg2.jpg"/>
          <p:cNvPicPr>
            <a:picLocks noChangeAspect="1" noChangeArrowheads="1"/>
          </p:cNvPicPr>
          <p:nvPr/>
        </p:nvPicPr>
        <p:blipFill>
          <a:blip r:embed="rId2" cstate="print"/>
          <a:srcRect/>
          <a:stretch>
            <a:fillRect/>
          </a:stretch>
        </p:blipFill>
        <p:spPr bwMode="auto">
          <a:xfrm>
            <a:off x="6000760" y="142852"/>
            <a:ext cx="2857500" cy="28575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146" name="Picture 2" descr="C:\Users\Pedro Robles\Desktop\sperm.jpg"/>
          <p:cNvPicPr>
            <a:picLocks noChangeAspect="1" noChangeArrowheads="1"/>
          </p:cNvPicPr>
          <p:nvPr/>
        </p:nvPicPr>
        <p:blipFill>
          <a:blip r:embed="rId3" cstate="print"/>
          <a:srcRect/>
          <a:stretch>
            <a:fillRect/>
          </a:stretch>
        </p:blipFill>
        <p:spPr bwMode="auto">
          <a:xfrm>
            <a:off x="5580112" y="3429000"/>
            <a:ext cx="3168650" cy="314483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6 CuadroTexto"/>
          <p:cNvSpPr txBox="1"/>
          <p:nvPr/>
        </p:nvSpPr>
        <p:spPr>
          <a:xfrm>
            <a:off x="467544" y="2492896"/>
            <a:ext cx="4104456" cy="2862322"/>
          </a:xfrm>
          <a:prstGeom prst="rect">
            <a:avLst/>
          </a:prstGeom>
          <a:noFill/>
        </p:spPr>
        <p:txBody>
          <a:bodyPr wrap="square" rtlCol="0">
            <a:spAutoFit/>
          </a:bodyPr>
          <a:lstStyle/>
          <a:p>
            <a:pPr algn="just">
              <a:buNone/>
            </a:pPr>
            <a:r>
              <a:rPr lang="en-US" sz="2000" dirty="0" smtClean="0"/>
              <a:t>A sperm is a the male reproductive cell or gamete, the word Sperm meaning "seed" refers to the male reproductive cells.</a:t>
            </a:r>
          </a:p>
          <a:p>
            <a:pPr algn="just">
              <a:buNone/>
            </a:pPr>
            <a:r>
              <a:rPr lang="en-US" sz="2000" dirty="0" smtClean="0"/>
              <a:t>The Sperm is made by the </a:t>
            </a:r>
            <a:r>
              <a:rPr lang="es-PE" sz="2000" dirty="0" err="1" smtClean="0"/>
              <a:t>Testicle</a:t>
            </a:r>
            <a:r>
              <a:rPr lang="es-PE" sz="2000" dirty="0" smtClean="0"/>
              <a:t> and </a:t>
            </a:r>
            <a:r>
              <a:rPr lang="es-PE" sz="2000" dirty="0" err="1" smtClean="0"/>
              <a:t>is</a:t>
            </a:r>
            <a:r>
              <a:rPr lang="es-PE" sz="2000" dirty="0" smtClean="0"/>
              <a:t> a </a:t>
            </a:r>
            <a:r>
              <a:rPr lang="es-PE" sz="2000" dirty="0" err="1" smtClean="0"/>
              <a:t>cell</a:t>
            </a:r>
            <a:r>
              <a:rPr lang="es-PE" sz="2000" dirty="0" smtClean="0"/>
              <a:t> </a:t>
            </a:r>
            <a:r>
              <a:rPr lang="es-PE" sz="2000" dirty="0" err="1" smtClean="0"/>
              <a:t>with</a:t>
            </a:r>
            <a:r>
              <a:rPr lang="es-PE" sz="2000" dirty="0" smtClean="0"/>
              <a:t> a </a:t>
            </a:r>
            <a:r>
              <a:rPr lang="es-PE" sz="2000" dirty="0" err="1" smtClean="0"/>
              <a:t>nucleous</a:t>
            </a:r>
            <a:r>
              <a:rPr lang="es-PE" sz="2000" dirty="0" smtClean="0"/>
              <a:t> </a:t>
            </a:r>
            <a:r>
              <a:rPr lang="es-PE" sz="2000" dirty="0" err="1" smtClean="0"/>
              <a:t>inside</a:t>
            </a:r>
            <a:r>
              <a:rPr lang="es-PE" sz="2000" dirty="0" smtClean="0"/>
              <a:t> of </a:t>
            </a:r>
            <a:r>
              <a:rPr lang="es-PE" sz="2000" dirty="0" err="1" smtClean="0"/>
              <a:t>it</a:t>
            </a:r>
            <a:r>
              <a:rPr lang="es-PE" sz="2000" dirty="0" smtClean="0"/>
              <a:t> and </a:t>
            </a:r>
            <a:r>
              <a:rPr lang="es-PE" sz="2000" dirty="0" err="1" smtClean="0"/>
              <a:t>when</a:t>
            </a:r>
            <a:r>
              <a:rPr lang="es-PE" sz="2000" dirty="0" smtClean="0"/>
              <a:t> </a:t>
            </a:r>
            <a:r>
              <a:rPr lang="es-PE" sz="2000" dirty="0" err="1" smtClean="0"/>
              <a:t>joined</a:t>
            </a:r>
            <a:r>
              <a:rPr lang="es-PE" sz="2000" dirty="0" smtClean="0"/>
              <a:t> </a:t>
            </a:r>
            <a:r>
              <a:rPr lang="es-PE" sz="2000" dirty="0" err="1" smtClean="0"/>
              <a:t>with</a:t>
            </a:r>
            <a:r>
              <a:rPr lang="es-PE" sz="2000" dirty="0" smtClean="0"/>
              <a:t> </a:t>
            </a:r>
            <a:r>
              <a:rPr lang="es-PE" sz="2000" dirty="0" err="1" smtClean="0"/>
              <a:t>an</a:t>
            </a:r>
            <a:r>
              <a:rPr lang="es-PE" sz="2000" dirty="0" smtClean="0"/>
              <a:t> </a:t>
            </a:r>
            <a:r>
              <a:rPr lang="es-PE" sz="2000" dirty="0" err="1" smtClean="0"/>
              <a:t>egg</a:t>
            </a:r>
            <a:r>
              <a:rPr lang="es-PE" sz="2000" dirty="0" smtClean="0"/>
              <a:t> </a:t>
            </a:r>
            <a:r>
              <a:rPr lang="es-PE" sz="2000" dirty="0" err="1" smtClean="0"/>
              <a:t>creates</a:t>
            </a:r>
            <a:r>
              <a:rPr lang="es-PE" sz="2000" dirty="0" smtClean="0"/>
              <a:t> a living </a:t>
            </a:r>
            <a:r>
              <a:rPr lang="es-PE" sz="2000" dirty="0" err="1" smtClean="0"/>
              <a:t>thing</a:t>
            </a:r>
            <a:r>
              <a:rPr lang="es-PE" sz="2000" dirty="0" smtClean="0"/>
              <a:t>. </a:t>
            </a:r>
          </a:p>
          <a:p>
            <a:pPr algn="just"/>
            <a:endParaRPr lang="es-E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44" y="142852"/>
            <a:ext cx="5257808" cy="1143000"/>
          </a:xfrm>
        </p:spPr>
        <p:txBody>
          <a:bodyPr/>
          <a:lstStyle/>
          <a:p>
            <a:r>
              <a:rPr lang="es-PE" dirty="0" err="1" smtClean="0"/>
              <a:t>Parts</a:t>
            </a:r>
            <a:r>
              <a:rPr lang="es-PE" dirty="0" smtClean="0"/>
              <a:t> Of </a:t>
            </a:r>
            <a:r>
              <a:rPr lang="es-PE" dirty="0" err="1" smtClean="0"/>
              <a:t>The</a:t>
            </a:r>
            <a:r>
              <a:rPr lang="es-PE" dirty="0" smtClean="0"/>
              <a:t> </a:t>
            </a:r>
            <a:r>
              <a:rPr lang="es-PE" dirty="0" err="1" smtClean="0"/>
              <a:t>Sperm</a:t>
            </a:r>
            <a:endParaRPr lang="es-PE" dirty="0"/>
          </a:p>
        </p:txBody>
      </p:sp>
      <p:sp>
        <p:nvSpPr>
          <p:cNvPr id="3" name="2 Marcador de contenido"/>
          <p:cNvSpPr>
            <a:spLocks noGrp="1"/>
          </p:cNvSpPr>
          <p:nvPr>
            <p:ph idx="1"/>
          </p:nvPr>
        </p:nvSpPr>
        <p:spPr>
          <a:xfrm>
            <a:off x="457200" y="1600200"/>
            <a:ext cx="4614866" cy="4614882"/>
          </a:xfrm>
        </p:spPr>
        <p:txBody>
          <a:bodyPr>
            <a:normAutofit fontScale="85000" lnSpcReduction="20000"/>
          </a:bodyPr>
          <a:lstStyle/>
          <a:p>
            <a:pPr>
              <a:buNone/>
            </a:pPr>
            <a:r>
              <a:rPr lang="en-US" sz="6400" b="1" dirty="0" smtClean="0"/>
              <a:t>Head</a:t>
            </a:r>
            <a:r>
              <a:rPr lang="en-US" b="1" u="sng" dirty="0" smtClean="0"/>
              <a:t> </a:t>
            </a:r>
            <a:r>
              <a:rPr lang="en-US" dirty="0" smtClean="0"/>
              <a:t/>
            </a:r>
            <a:br>
              <a:rPr lang="en-US" dirty="0" smtClean="0"/>
            </a:br>
            <a:r>
              <a:rPr lang="en-US" sz="2300" dirty="0" smtClean="0"/>
              <a:t>The head is the fertility, is the most important part of the sperm because it contains the genetic load (23 chromosomes in the </a:t>
            </a:r>
            <a:r>
              <a:rPr lang="en-US" sz="2300" dirty="0" err="1" smtClean="0"/>
              <a:t>pronucleus</a:t>
            </a:r>
            <a:r>
              <a:rPr lang="en-US" sz="2300" dirty="0" smtClean="0"/>
              <a:t>). Therefore, it is the part that is inserted into the egg at fertilization. This part of the head </a:t>
            </a:r>
            <a:r>
              <a:rPr lang="en-US" sz="2300" dirty="0" err="1" smtClean="0"/>
              <a:t>ia</a:t>
            </a:r>
            <a:r>
              <a:rPr lang="en-US" sz="2300" dirty="0" smtClean="0"/>
              <a:t> known as the </a:t>
            </a:r>
            <a:r>
              <a:rPr lang="en-US" sz="2300" dirty="0" err="1" smtClean="0"/>
              <a:t>acrosome</a:t>
            </a:r>
            <a:r>
              <a:rPr lang="en-US" sz="2300" dirty="0" smtClean="0"/>
              <a:t>. </a:t>
            </a:r>
            <a:br>
              <a:rPr lang="en-US" sz="2300" dirty="0" smtClean="0"/>
            </a:br>
            <a:r>
              <a:rPr lang="en-US" sz="2300" dirty="0" smtClean="0"/>
              <a:t/>
            </a:r>
            <a:br>
              <a:rPr lang="en-US" sz="2300" dirty="0" smtClean="0"/>
            </a:br>
            <a:r>
              <a:rPr lang="en-US" sz="2300" dirty="0" smtClean="0"/>
              <a:t>The </a:t>
            </a:r>
            <a:r>
              <a:rPr lang="en-US" sz="2300" dirty="0" err="1" smtClean="0"/>
              <a:t>acrosome</a:t>
            </a:r>
            <a:r>
              <a:rPr lang="en-US" sz="2300" dirty="0" smtClean="0"/>
              <a:t> has enzymes such as </a:t>
            </a:r>
            <a:r>
              <a:rPr lang="en-US" sz="2300" dirty="0" err="1" smtClean="0"/>
              <a:t>hyaluronidase</a:t>
            </a:r>
            <a:r>
              <a:rPr lang="en-US" sz="2300" dirty="0" smtClean="0"/>
              <a:t> and </a:t>
            </a:r>
            <a:r>
              <a:rPr lang="en-US" sz="2300" dirty="0" err="1" smtClean="0"/>
              <a:t>acrosin</a:t>
            </a:r>
            <a:r>
              <a:rPr lang="en-US" sz="2300" dirty="0" smtClean="0"/>
              <a:t> to facilitate penetration.</a:t>
            </a:r>
            <a:br>
              <a:rPr lang="en-US" sz="2300" dirty="0" smtClean="0"/>
            </a:br>
            <a:r>
              <a:rPr lang="en-US" sz="2300" dirty="0" smtClean="0"/>
              <a:t/>
            </a:r>
            <a:br>
              <a:rPr lang="en-US" sz="2300" dirty="0" smtClean="0"/>
            </a:br>
            <a:r>
              <a:rPr lang="en-US" sz="2300" dirty="0" smtClean="0"/>
              <a:t/>
            </a:r>
            <a:br>
              <a:rPr lang="en-US" sz="2300" dirty="0" smtClean="0"/>
            </a:br>
            <a:r>
              <a:rPr lang="en-US" sz="2300" dirty="0" smtClean="0"/>
              <a:t>In humans the measure of the sperm head is 5</a:t>
            </a:r>
            <a:r>
              <a:rPr lang="es-ES" sz="2300" dirty="0" smtClean="0"/>
              <a:t>μ</a:t>
            </a:r>
            <a:r>
              <a:rPr lang="en-US" sz="2300" dirty="0" smtClean="0"/>
              <a:t>m (micrometer) in length.</a:t>
            </a:r>
            <a:endParaRPr lang="es-PE" sz="2300" dirty="0" smtClean="0"/>
          </a:p>
          <a:p>
            <a:endParaRPr lang="es-PE" dirty="0"/>
          </a:p>
        </p:txBody>
      </p:sp>
      <p:pic>
        <p:nvPicPr>
          <p:cNvPr id="1026" name="Picture 2" descr="C:\Users\Pedro Robles\Desktop\sperm.jpg"/>
          <p:cNvPicPr>
            <a:picLocks noChangeAspect="1" noChangeArrowheads="1"/>
          </p:cNvPicPr>
          <p:nvPr/>
        </p:nvPicPr>
        <p:blipFill>
          <a:blip r:embed="rId2" cstate="print"/>
          <a:srcRect/>
          <a:stretch>
            <a:fillRect/>
          </a:stretch>
        </p:blipFill>
        <p:spPr bwMode="auto">
          <a:xfrm>
            <a:off x="5715008" y="214290"/>
            <a:ext cx="3119434" cy="3217942"/>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027" name="Picture 3" descr="C:\Users\Pedro Robles\Desktop\chromosome.gif"/>
          <p:cNvPicPr>
            <a:picLocks noChangeAspect="1" noChangeArrowheads="1"/>
          </p:cNvPicPr>
          <p:nvPr/>
        </p:nvPicPr>
        <p:blipFill>
          <a:blip r:embed="rId3" cstate="print"/>
          <a:srcRect/>
          <a:stretch>
            <a:fillRect/>
          </a:stretch>
        </p:blipFill>
        <p:spPr bwMode="auto">
          <a:xfrm>
            <a:off x="5786446" y="3714752"/>
            <a:ext cx="2906704" cy="290670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9"/>
            <a:ext cx="5686436" cy="2428891"/>
          </a:xfrm>
        </p:spPr>
        <p:txBody>
          <a:bodyPr>
            <a:normAutofit fontScale="62500" lnSpcReduction="20000"/>
          </a:bodyPr>
          <a:lstStyle/>
          <a:p>
            <a:pPr>
              <a:buNone/>
            </a:pPr>
            <a:r>
              <a:rPr lang="en-US" b="1" u="sng" dirty="0" smtClean="0"/>
              <a:t>The body</a:t>
            </a:r>
            <a:r>
              <a:rPr lang="en-US" dirty="0" smtClean="0"/>
              <a:t> </a:t>
            </a:r>
            <a:br>
              <a:rPr lang="en-US" dirty="0" smtClean="0"/>
            </a:br>
            <a:endParaRPr lang="es-PE" dirty="0" smtClean="0"/>
          </a:p>
          <a:p>
            <a:pPr>
              <a:buNone/>
            </a:pPr>
            <a:r>
              <a:rPr lang="en-US" sz="2900" dirty="0" smtClean="0"/>
              <a:t>       The body of the sperm joins the head and tail. In it we find the energy storage of spermatozoa due to the presence of mitochondria that are responsible for providing energy for them to move and get to reach the egg. This energy is obtained through the production of ATP (adenosine </a:t>
            </a:r>
            <a:r>
              <a:rPr lang="en-US" sz="2900" dirty="0" err="1" smtClean="0"/>
              <a:t>triphosphate</a:t>
            </a:r>
            <a:r>
              <a:rPr lang="en-US" sz="2900" dirty="0" smtClean="0"/>
              <a:t>). </a:t>
            </a:r>
            <a:r>
              <a:rPr lang="en-US" dirty="0" smtClean="0"/>
              <a:t/>
            </a:r>
            <a:br>
              <a:rPr lang="en-US" dirty="0" smtClean="0"/>
            </a:br>
            <a:endParaRPr lang="es-PE" dirty="0"/>
          </a:p>
        </p:txBody>
      </p:sp>
      <p:sp>
        <p:nvSpPr>
          <p:cNvPr id="5" name="4 CuadroTexto"/>
          <p:cNvSpPr txBox="1"/>
          <p:nvPr/>
        </p:nvSpPr>
        <p:spPr>
          <a:xfrm>
            <a:off x="142844" y="3995678"/>
            <a:ext cx="6286544" cy="2862322"/>
          </a:xfrm>
          <a:prstGeom prst="rect">
            <a:avLst/>
          </a:prstGeom>
          <a:noFill/>
        </p:spPr>
        <p:txBody>
          <a:bodyPr wrap="square" rtlCol="0">
            <a:spAutoFit/>
          </a:bodyPr>
          <a:lstStyle/>
          <a:p>
            <a:r>
              <a:rPr lang="en-US" b="1" u="sng" dirty="0" smtClean="0"/>
              <a:t>The tail</a:t>
            </a:r>
            <a:endParaRPr lang="es-PE" dirty="0" smtClean="0"/>
          </a:p>
          <a:p>
            <a:r>
              <a:rPr lang="en-US" dirty="0" smtClean="0"/>
              <a:t/>
            </a:r>
            <a:br>
              <a:rPr lang="en-US" dirty="0" smtClean="0"/>
            </a:br>
            <a:r>
              <a:rPr lang="en-US" dirty="0" smtClean="0"/>
              <a:t>Is the final part of the sperm and is in charge of providing mobility. In this way and through the movement of the sperm tail or flagellum the sperm is able to move and climb up through the cervix into the fallopian tubes where they can find the egg. Within the fallopian tube sperm move 1-2 cm, for an hour. </a:t>
            </a:r>
            <a:br>
              <a:rPr lang="en-US" dirty="0" smtClean="0"/>
            </a:br>
            <a:r>
              <a:rPr lang="en-US" dirty="0" smtClean="0"/>
              <a:t/>
            </a:r>
            <a:br>
              <a:rPr lang="en-US" dirty="0" smtClean="0"/>
            </a:br>
            <a:r>
              <a:rPr lang="en-US" dirty="0" smtClean="0"/>
              <a:t>In humans, the tail of the sperm is 50 microns in length. </a:t>
            </a:r>
            <a:br>
              <a:rPr lang="en-US" dirty="0" smtClean="0"/>
            </a:br>
            <a:endParaRPr lang="es-PE" dirty="0"/>
          </a:p>
        </p:txBody>
      </p:sp>
      <p:pic>
        <p:nvPicPr>
          <p:cNvPr id="5122" name="Picture 2" descr="C:\Users\Pedro Robles\Desktop\020107031.jpg"/>
          <p:cNvPicPr>
            <a:picLocks noChangeAspect="1" noChangeArrowheads="1"/>
          </p:cNvPicPr>
          <p:nvPr/>
        </p:nvPicPr>
        <p:blipFill>
          <a:blip r:embed="rId2" cstate="print"/>
          <a:srcRect/>
          <a:stretch>
            <a:fillRect/>
          </a:stretch>
        </p:blipFill>
        <p:spPr bwMode="auto">
          <a:xfrm>
            <a:off x="6286512" y="500042"/>
            <a:ext cx="2461985" cy="4000528"/>
          </a:xfrm>
          <a:prstGeom prst="rect">
            <a:avLst/>
          </a:prstGeom>
          <a:noFill/>
        </p:spPr>
      </p:pic>
      <p:pic>
        <p:nvPicPr>
          <p:cNvPr id="7" name="6 Imagen" descr="http://www.sexualidad.es/images/Espermatozoide.gif">
            <a:hlinkClick r:id="rId3" tooltip="Espermatozoide.gif"/>
          </p:cNvPr>
          <p:cNvPicPr/>
          <p:nvPr/>
        </p:nvPicPr>
        <p:blipFill>
          <a:blip r:embed="rId4" cstate="print"/>
          <a:srcRect/>
          <a:stretch>
            <a:fillRect/>
          </a:stretch>
        </p:blipFill>
        <p:spPr bwMode="auto">
          <a:xfrm>
            <a:off x="428596" y="2285992"/>
            <a:ext cx="5400675" cy="1343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dirty="0" err="1" smtClean="0"/>
              <a:t>Sperm</a:t>
            </a:r>
            <a:r>
              <a:rPr lang="es-PE" dirty="0" smtClean="0"/>
              <a:t> </a:t>
            </a:r>
            <a:r>
              <a:rPr lang="es-PE" dirty="0" err="1" smtClean="0"/>
              <a:t>Facts</a:t>
            </a:r>
            <a:endParaRPr lang="es-PE" dirty="0"/>
          </a:p>
        </p:txBody>
      </p:sp>
      <p:sp>
        <p:nvSpPr>
          <p:cNvPr id="4" name="3 CuadroTexto"/>
          <p:cNvSpPr txBox="1"/>
          <p:nvPr/>
        </p:nvSpPr>
        <p:spPr>
          <a:xfrm>
            <a:off x="4786314" y="3500438"/>
            <a:ext cx="2000264" cy="240065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buNone/>
            </a:pPr>
            <a:r>
              <a:rPr lang="es-PE" b="1" dirty="0" err="1" smtClean="0">
                <a:solidFill>
                  <a:sysClr val="windowText" lastClr="000000"/>
                </a:solidFill>
              </a:rPr>
              <a:t>How</a:t>
            </a:r>
            <a:r>
              <a:rPr lang="es-PE" b="1" dirty="0" smtClean="0">
                <a:solidFill>
                  <a:sysClr val="windowText" lastClr="000000"/>
                </a:solidFill>
              </a:rPr>
              <a:t> </a:t>
            </a:r>
            <a:r>
              <a:rPr lang="es-PE" b="1" dirty="0" err="1" smtClean="0">
                <a:solidFill>
                  <a:sysClr val="windowText" lastClr="000000"/>
                </a:solidFill>
              </a:rPr>
              <a:t>many</a:t>
            </a:r>
            <a:r>
              <a:rPr lang="es-PE" b="1" dirty="0" smtClean="0">
                <a:solidFill>
                  <a:sysClr val="windowText" lastClr="000000"/>
                </a:solidFill>
              </a:rPr>
              <a:t> </a:t>
            </a:r>
            <a:r>
              <a:rPr lang="es-PE" b="1" dirty="0" err="1" smtClean="0">
                <a:solidFill>
                  <a:sysClr val="windowText" lastClr="000000"/>
                </a:solidFill>
              </a:rPr>
              <a:t>sperm</a:t>
            </a:r>
            <a:r>
              <a:rPr lang="es-PE" b="1" dirty="0" smtClean="0">
                <a:solidFill>
                  <a:sysClr val="windowText" lastClr="000000"/>
                </a:solidFill>
              </a:rPr>
              <a:t> </a:t>
            </a:r>
            <a:r>
              <a:rPr lang="es-PE" b="1" dirty="0" err="1" smtClean="0">
                <a:solidFill>
                  <a:sysClr val="windowText" lastClr="000000"/>
                </a:solidFill>
              </a:rPr>
              <a:t>does</a:t>
            </a:r>
            <a:r>
              <a:rPr lang="es-PE" b="1" dirty="0" smtClean="0">
                <a:solidFill>
                  <a:sysClr val="windowText" lastClr="000000"/>
                </a:solidFill>
              </a:rPr>
              <a:t> </a:t>
            </a:r>
            <a:r>
              <a:rPr lang="es-PE" b="1" dirty="0" err="1" smtClean="0">
                <a:solidFill>
                  <a:sysClr val="windowText" lastClr="000000"/>
                </a:solidFill>
              </a:rPr>
              <a:t>it</a:t>
            </a:r>
            <a:r>
              <a:rPr lang="es-PE" b="1" dirty="0" smtClean="0">
                <a:solidFill>
                  <a:sysClr val="windowText" lastClr="000000"/>
                </a:solidFill>
              </a:rPr>
              <a:t> </a:t>
            </a:r>
            <a:r>
              <a:rPr lang="es-PE" b="1" dirty="0" err="1" smtClean="0">
                <a:solidFill>
                  <a:sysClr val="windowText" lastClr="000000"/>
                </a:solidFill>
              </a:rPr>
              <a:t>take</a:t>
            </a:r>
            <a:r>
              <a:rPr lang="es-PE" b="1" dirty="0" smtClean="0">
                <a:solidFill>
                  <a:sysClr val="windowText" lastClr="000000"/>
                </a:solidFill>
              </a:rPr>
              <a:t> </a:t>
            </a:r>
            <a:r>
              <a:rPr lang="es-PE" b="1" dirty="0" err="1" smtClean="0">
                <a:solidFill>
                  <a:sysClr val="windowText" lastClr="000000"/>
                </a:solidFill>
              </a:rPr>
              <a:t>to</a:t>
            </a:r>
            <a:r>
              <a:rPr lang="es-PE" b="1" dirty="0" smtClean="0">
                <a:solidFill>
                  <a:sysClr val="windowText" lastClr="000000"/>
                </a:solidFill>
              </a:rPr>
              <a:t> </a:t>
            </a:r>
            <a:r>
              <a:rPr lang="es-PE" b="1" dirty="0" err="1" smtClean="0">
                <a:solidFill>
                  <a:sysClr val="windowText" lastClr="000000"/>
                </a:solidFill>
              </a:rPr>
              <a:t>get</a:t>
            </a:r>
            <a:r>
              <a:rPr lang="es-PE" b="1" dirty="0" smtClean="0">
                <a:solidFill>
                  <a:sysClr val="windowText" lastClr="000000"/>
                </a:solidFill>
              </a:rPr>
              <a:t> a </a:t>
            </a:r>
            <a:r>
              <a:rPr lang="es-PE" b="1" dirty="0" err="1" smtClean="0">
                <a:solidFill>
                  <a:sysClr val="windowText" lastClr="000000"/>
                </a:solidFill>
              </a:rPr>
              <a:t>woman</a:t>
            </a:r>
            <a:r>
              <a:rPr lang="es-PE" b="1" dirty="0" smtClean="0">
                <a:solidFill>
                  <a:sysClr val="windowText" lastClr="000000"/>
                </a:solidFill>
              </a:rPr>
              <a:t> </a:t>
            </a:r>
            <a:r>
              <a:rPr lang="es-PE" b="1" dirty="0" err="1" smtClean="0">
                <a:solidFill>
                  <a:sysClr val="windowText" lastClr="000000"/>
                </a:solidFill>
              </a:rPr>
              <a:t>pregnant</a:t>
            </a:r>
            <a:r>
              <a:rPr lang="es-PE" b="1" dirty="0" smtClean="0">
                <a:solidFill>
                  <a:sysClr val="windowText" lastClr="000000"/>
                </a:solidFill>
              </a:rPr>
              <a:t>? </a:t>
            </a:r>
          </a:p>
          <a:p>
            <a:pPr>
              <a:buNone/>
            </a:pPr>
            <a:endParaRPr lang="es-PE" b="1" dirty="0" smtClean="0">
              <a:solidFill>
                <a:sysClr val="windowText" lastClr="000000"/>
              </a:solidFill>
            </a:endParaRPr>
          </a:p>
          <a:p>
            <a:pPr>
              <a:buNone/>
            </a:pPr>
            <a:r>
              <a:rPr lang="es-PE" sz="1400" dirty="0" err="1" smtClean="0">
                <a:solidFill>
                  <a:sysClr val="windowText" lastClr="000000"/>
                </a:solidFill>
              </a:rPr>
              <a:t>It</a:t>
            </a:r>
            <a:r>
              <a:rPr lang="es-PE" sz="1400" dirty="0" smtClean="0">
                <a:solidFill>
                  <a:sysClr val="windowText" lastClr="000000"/>
                </a:solidFill>
              </a:rPr>
              <a:t> </a:t>
            </a:r>
            <a:r>
              <a:rPr lang="es-PE" sz="1400" dirty="0" err="1" smtClean="0">
                <a:solidFill>
                  <a:sysClr val="windowText" lastClr="000000"/>
                </a:solidFill>
              </a:rPr>
              <a:t>takes</a:t>
            </a:r>
            <a:r>
              <a:rPr lang="es-PE" sz="1400" dirty="0" smtClean="0">
                <a:solidFill>
                  <a:sysClr val="windowText" lastClr="000000"/>
                </a:solidFill>
              </a:rPr>
              <a:t> 1 </a:t>
            </a:r>
            <a:r>
              <a:rPr lang="es-PE" sz="1400" dirty="0" err="1" smtClean="0">
                <a:solidFill>
                  <a:sysClr val="windowText" lastClr="000000"/>
                </a:solidFill>
              </a:rPr>
              <a:t>Sperm</a:t>
            </a:r>
            <a:r>
              <a:rPr lang="es-PE" sz="1400" dirty="0" smtClean="0">
                <a:solidFill>
                  <a:sysClr val="windowText" lastClr="000000"/>
                </a:solidFill>
              </a:rPr>
              <a:t> </a:t>
            </a:r>
            <a:r>
              <a:rPr lang="es-PE" sz="1400" dirty="0" err="1" smtClean="0">
                <a:solidFill>
                  <a:sysClr val="windowText" lastClr="000000"/>
                </a:solidFill>
              </a:rPr>
              <a:t>cell</a:t>
            </a:r>
            <a:r>
              <a:rPr lang="es-PE" sz="1400" dirty="0" smtClean="0">
                <a:solidFill>
                  <a:sysClr val="windowText" lastClr="000000"/>
                </a:solidFill>
              </a:rPr>
              <a:t> in </a:t>
            </a:r>
            <a:r>
              <a:rPr lang="es-PE" sz="1400" dirty="0" err="1" smtClean="0">
                <a:solidFill>
                  <a:sysClr val="windowText" lastClr="000000"/>
                </a:solidFill>
              </a:rPr>
              <a:t>order</a:t>
            </a:r>
            <a:r>
              <a:rPr lang="es-PE" sz="1400" dirty="0" smtClean="0">
                <a:solidFill>
                  <a:sysClr val="windowText" lastClr="000000"/>
                </a:solidFill>
              </a:rPr>
              <a:t> </a:t>
            </a:r>
            <a:r>
              <a:rPr lang="es-PE" sz="1400" dirty="0" err="1" smtClean="0">
                <a:solidFill>
                  <a:sysClr val="windowText" lastClr="000000"/>
                </a:solidFill>
              </a:rPr>
              <a:t>for</a:t>
            </a:r>
            <a:r>
              <a:rPr lang="es-PE" sz="1400" dirty="0" smtClean="0">
                <a:solidFill>
                  <a:sysClr val="windowText" lastClr="000000"/>
                </a:solidFill>
              </a:rPr>
              <a:t> </a:t>
            </a:r>
            <a:r>
              <a:rPr lang="es-PE" sz="1400" dirty="0" err="1" smtClean="0">
                <a:solidFill>
                  <a:sysClr val="windowText" lastClr="000000"/>
                </a:solidFill>
              </a:rPr>
              <a:t>the</a:t>
            </a:r>
            <a:r>
              <a:rPr lang="es-PE" sz="1400" dirty="0" smtClean="0">
                <a:solidFill>
                  <a:sysClr val="windowText" lastClr="000000"/>
                </a:solidFill>
              </a:rPr>
              <a:t> </a:t>
            </a:r>
            <a:r>
              <a:rPr lang="es-PE" sz="1400" dirty="0" err="1" smtClean="0">
                <a:solidFill>
                  <a:sysClr val="windowText" lastClr="000000"/>
                </a:solidFill>
              </a:rPr>
              <a:t>woman</a:t>
            </a:r>
            <a:r>
              <a:rPr lang="es-PE" sz="1400" dirty="0" smtClean="0">
                <a:solidFill>
                  <a:sysClr val="windowText" lastClr="000000"/>
                </a:solidFill>
              </a:rPr>
              <a:t> </a:t>
            </a:r>
            <a:r>
              <a:rPr lang="es-PE" sz="1400" dirty="0" err="1" smtClean="0">
                <a:solidFill>
                  <a:sysClr val="windowText" lastClr="000000"/>
                </a:solidFill>
              </a:rPr>
              <a:t>to</a:t>
            </a:r>
            <a:r>
              <a:rPr lang="es-PE" sz="1400" dirty="0" smtClean="0">
                <a:solidFill>
                  <a:sysClr val="windowText" lastClr="000000"/>
                </a:solidFill>
              </a:rPr>
              <a:t> </a:t>
            </a:r>
            <a:r>
              <a:rPr lang="es-PE" sz="1400" dirty="0" err="1" smtClean="0">
                <a:solidFill>
                  <a:sysClr val="windowText" lastClr="000000"/>
                </a:solidFill>
              </a:rPr>
              <a:t>get</a:t>
            </a:r>
            <a:r>
              <a:rPr lang="es-PE" sz="1400" dirty="0" smtClean="0">
                <a:solidFill>
                  <a:sysClr val="windowText" lastClr="000000"/>
                </a:solidFill>
              </a:rPr>
              <a:t> </a:t>
            </a:r>
            <a:r>
              <a:rPr lang="es-PE" sz="1400" dirty="0" err="1" smtClean="0">
                <a:solidFill>
                  <a:sysClr val="windowText" lastClr="000000"/>
                </a:solidFill>
              </a:rPr>
              <a:t>pregnant</a:t>
            </a:r>
            <a:r>
              <a:rPr lang="es-PE" sz="1400" dirty="0" smtClean="0">
                <a:solidFill>
                  <a:sysClr val="windowText" lastClr="000000"/>
                </a:solidFill>
              </a:rPr>
              <a:t>.</a:t>
            </a:r>
          </a:p>
          <a:p>
            <a:endParaRPr lang="es-PE" dirty="0"/>
          </a:p>
        </p:txBody>
      </p:sp>
      <p:pic>
        <p:nvPicPr>
          <p:cNvPr id="3073" name="Picture 1" descr="C:\Users\Pedro Robles\Desktop\sperm_by_stratrx.jpg"/>
          <p:cNvPicPr>
            <a:picLocks noChangeAspect="1" noChangeArrowheads="1"/>
          </p:cNvPicPr>
          <p:nvPr/>
        </p:nvPicPr>
        <p:blipFill>
          <a:blip r:embed="rId2" cstate="print"/>
          <a:srcRect/>
          <a:stretch>
            <a:fillRect/>
          </a:stretch>
        </p:blipFill>
        <p:spPr bwMode="auto">
          <a:xfrm>
            <a:off x="428596" y="3500438"/>
            <a:ext cx="4095673" cy="307175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6 CuadroTexto"/>
          <p:cNvSpPr txBox="1"/>
          <p:nvPr/>
        </p:nvSpPr>
        <p:spPr>
          <a:xfrm>
            <a:off x="7000892" y="3500438"/>
            <a:ext cx="2000264" cy="286232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buNone/>
            </a:pPr>
            <a:r>
              <a:rPr lang="en-US" dirty="0" smtClean="0">
                <a:solidFill>
                  <a:sysClr val="windowText" lastClr="000000"/>
                </a:solidFill>
              </a:rPr>
              <a:t>to perform the process of a birth of another</a:t>
            </a:r>
          </a:p>
          <a:p>
            <a:pPr>
              <a:buNone/>
            </a:pPr>
            <a:r>
              <a:rPr lang="en-US" dirty="0" smtClean="0">
                <a:solidFill>
                  <a:sysClr val="windowText" lastClr="000000"/>
                </a:solidFill>
              </a:rPr>
              <a:t>human being. it takes a good long nine months</a:t>
            </a:r>
          </a:p>
          <a:p>
            <a:pPr>
              <a:buNone/>
            </a:pPr>
            <a:r>
              <a:rPr lang="en-US" dirty="0" smtClean="0">
                <a:solidFill>
                  <a:sysClr val="windowText" lastClr="000000"/>
                </a:solidFill>
              </a:rPr>
              <a:t>for this process to happen, before we can see</a:t>
            </a:r>
          </a:p>
          <a:p>
            <a:pPr>
              <a:buNone/>
            </a:pPr>
            <a:r>
              <a:rPr lang="en-US" dirty="0" smtClean="0">
                <a:solidFill>
                  <a:sysClr val="windowText" lastClr="000000"/>
                </a:solidFill>
              </a:rPr>
              <a:t>the results.</a:t>
            </a:r>
            <a:endParaRPr lang="es-PE" dirty="0">
              <a:solidFill>
                <a:sysClr val="windowText" lastClr="000000"/>
              </a:solidFill>
            </a:endParaRPr>
          </a:p>
        </p:txBody>
      </p:sp>
      <p:sp>
        <p:nvSpPr>
          <p:cNvPr id="10" name="9 CuadroTexto"/>
          <p:cNvSpPr txBox="1"/>
          <p:nvPr/>
        </p:nvSpPr>
        <p:spPr>
          <a:xfrm>
            <a:off x="611560" y="1124744"/>
            <a:ext cx="7200800" cy="2308324"/>
          </a:xfrm>
          <a:prstGeom prst="rect">
            <a:avLst/>
          </a:prstGeom>
          <a:noFill/>
        </p:spPr>
        <p:txBody>
          <a:bodyPr wrap="square" rtlCol="0">
            <a:spAutoFit/>
          </a:bodyPr>
          <a:lstStyle/>
          <a:p>
            <a:pPr>
              <a:buNone/>
            </a:pPr>
            <a:r>
              <a:rPr lang="en-US" dirty="0" smtClean="0"/>
              <a:t>Sperm production in the testicles usually begins around 12-13 years of age and continues throughout life. The number of sperm cells produced varies with the size of the testicles, but averages 85 million sperm per day per testicle, and decreases with age. This means that a single male may produce more than a quadrillion (1,000,000,000,000) sperm cells and in his</a:t>
            </a:r>
          </a:p>
          <a:p>
            <a:pPr>
              <a:buNone/>
            </a:pPr>
            <a:r>
              <a:rPr lang="en-US" dirty="0" smtClean="0"/>
              <a:t>lifetime between 200 and 600 million sperm cells are normally released in each ejaculation (cum).</a:t>
            </a:r>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dirty="0" smtClean="0"/>
              <a:t>Video</a:t>
            </a:r>
            <a:endParaRPr lang="es-PE" dirty="0"/>
          </a:p>
        </p:txBody>
      </p:sp>
      <p:sp>
        <p:nvSpPr>
          <p:cNvPr id="3" name="2 Marcador de contenido"/>
          <p:cNvSpPr>
            <a:spLocks noGrp="1"/>
          </p:cNvSpPr>
          <p:nvPr>
            <p:ph idx="1"/>
          </p:nvPr>
        </p:nvSpPr>
        <p:spPr>
          <a:xfrm>
            <a:off x="457200" y="1600200"/>
            <a:ext cx="8543956" cy="4525963"/>
          </a:xfrm>
        </p:spPr>
        <p:txBody>
          <a:bodyPr>
            <a:normAutofit/>
          </a:bodyPr>
          <a:lstStyle/>
          <a:p>
            <a:pPr>
              <a:buNone/>
            </a:pPr>
            <a:r>
              <a:rPr lang="en-US" sz="1600" dirty="0" smtClean="0"/>
              <a:t>This video explains the sperm fighting in order to get in the sperm cell and how one enters.</a:t>
            </a:r>
          </a:p>
          <a:p>
            <a:pPr>
              <a:buNone/>
            </a:pPr>
            <a:r>
              <a:rPr lang="en-US" sz="1600" dirty="0" smtClean="0"/>
              <a:t>After the Sperm enters the Egg cell it tail drops out and that sperm starts to make a human being.</a:t>
            </a:r>
            <a:endParaRPr lang="en-US" sz="1600" dirty="0" smtClean="0">
              <a:hlinkClick r:id="rId2"/>
            </a:endParaRPr>
          </a:p>
          <a:p>
            <a:pPr>
              <a:buNone/>
            </a:pPr>
            <a:endParaRPr lang="en-US" u="sng" dirty="0" smtClean="0">
              <a:hlinkClick r:id="rId2"/>
            </a:endParaRPr>
          </a:p>
          <a:p>
            <a:endParaRPr lang="en-US" u="sng" dirty="0" smtClean="0">
              <a:hlinkClick r:id="rId2"/>
            </a:endParaRPr>
          </a:p>
          <a:p>
            <a:endParaRPr lang="en-US" u="sng" dirty="0" smtClean="0">
              <a:hlinkClick r:id="rId2"/>
            </a:endParaRPr>
          </a:p>
          <a:p>
            <a:endParaRPr lang="en-US" u="sng" dirty="0" smtClean="0">
              <a:hlinkClick r:id="rId2"/>
            </a:endParaRPr>
          </a:p>
          <a:p>
            <a:pPr>
              <a:buNone/>
            </a:pPr>
            <a:endParaRPr lang="en-US" u="sng" dirty="0" smtClean="0">
              <a:hlinkClick r:id="rId2"/>
            </a:endParaRPr>
          </a:p>
          <a:p>
            <a:pPr>
              <a:buNone/>
            </a:pPr>
            <a:r>
              <a:rPr lang="en-US" u="sng" dirty="0" smtClean="0">
                <a:hlinkClick r:id="rId2"/>
              </a:rPr>
              <a:t>http://www.youtube.com/watch?v=09kLIsNfaO8</a:t>
            </a:r>
            <a:endParaRPr lang="es-PE" dirty="0" smtClean="0"/>
          </a:p>
          <a:p>
            <a:endParaRPr lang="es-PE" dirty="0"/>
          </a:p>
        </p:txBody>
      </p:sp>
      <p:pic>
        <p:nvPicPr>
          <p:cNvPr id="2049" name="Picture 1" descr="C:\Users\Pedro Robles\Desktop\istock_000002200539sperm.jpg"/>
          <p:cNvPicPr>
            <a:picLocks noChangeAspect="1" noChangeArrowheads="1"/>
          </p:cNvPicPr>
          <p:nvPr/>
        </p:nvPicPr>
        <p:blipFill>
          <a:blip r:embed="rId3" cstate="print"/>
          <a:srcRect/>
          <a:stretch>
            <a:fillRect/>
          </a:stretch>
        </p:blipFill>
        <p:spPr bwMode="auto">
          <a:xfrm>
            <a:off x="500034" y="2357430"/>
            <a:ext cx="3632406" cy="2408251"/>
          </a:xfrm>
          <a:prstGeom prst="rect">
            <a:avLst/>
          </a:prstGeom>
          <a:noFill/>
        </p:spPr>
      </p:pic>
      <p:sp>
        <p:nvSpPr>
          <p:cNvPr id="5" name="4 CuadroTexto"/>
          <p:cNvSpPr txBox="1"/>
          <p:nvPr/>
        </p:nvSpPr>
        <p:spPr>
          <a:xfrm>
            <a:off x="4429124" y="2428868"/>
            <a:ext cx="4214842" cy="2369880"/>
          </a:xfrm>
          <a:prstGeom prst="rect">
            <a:avLst/>
          </a:prstGeom>
          <a:noFill/>
        </p:spPr>
        <p:txBody>
          <a:bodyPr wrap="square" rtlCol="0">
            <a:spAutoFit/>
          </a:bodyPr>
          <a:lstStyle/>
          <a:p>
            <a:r>
              <a:rPr lang="es-PE" dirty="0" err="1" smtClean="0"/>
              <a:t>How</a:t>
            </a:r>
            <a:r>
              <a:rPr lang="es-PE" dirty="0" smtClean="0"/>
              <a:t> Are </a:t>
            </a:r>
            <a:r>
              <a:rPr lang="es-PE" dirty="0" err="1" smtClean="0"/>
              <a:t>Twins</a:t>
            </a:r>
            <a:r>
              <a:rPr lang="es-PE" dirty="0" smtClean="0"/>
              <a:t> </a:t>
            </a:r>
            <a:r>
              <a:rPr lang="es-PE" dirty="0" err="1" smtClean="0"/>
              <a:t>Made</a:t>
            </a:r>
            <a:endParaRPr lang="es-PE" dirty="0" smtClean="0"/>
          </a:p>
          <a:p>
            <a:r>
              <a:rPr lang="es-PE" dirty="0" smtClean="0"/>
              <a:t> </a:t>
            </a:r>
            <a:r>
              <a:rPr lang="es-PE" dirty="0" err="1" smtClean="0"/>
              <a:t>There</a:t>
            </a:r>
            <a:r>
              <a:rPr lang="es-PE" dirty="0" smtClean="0"/>
              <a:t> are </a:t>
            </a:r>
            <a:r>
              <a:rPr lang="es-PE" dirty="0" err="1" smtClean="0"/>
              <a:t>many</a:t>
            </a:r>
            <a:r>
              <a:rPr lang="es-PE" dirty="0" smtClean="0"/>
              <a:t> </a:t>
            </a:r>
            <a:r>
              <a:rPr lang="es-PE" dirty="0" err="1" smtClean="0"/>
              <a:t>ways</a:t>
            </a:r>
            <a:r>
              <a:rPr lang="es-PE" dirty="0" smtClean="0"/>
              <a:t> </a:t>
            </a:r>
            <a:r>
              <a:rPr lang="es-PE" dirty="0" err="1" smtClean="0"/>
              <a:t>for</a:t>
            </a:r>
            <a:r>
              <a:rPr lang="es-PE" dirty="0" smtClean="0"/>
              <a:t> </a:t>
            </a:r>
            <a:r>
              <a:rPr lang="es-PE" dirty="0" err="1" smtClean="0"/>
              <a:t>Twins</a:t>
            </a:r>
            <a:r>
              <a:rPr lang="es-PE" dirty="0" smtClean="0"/>
              <a:t> </a:t>
            </a:r>
            <a:r>
              <a:rPr lang="es-PE" dirty="0" err="1" smtClean="0"/>
              <a:t>to</a:t>
            </a:r>
            <a:r>
              <a:rPr lang="es-PE" dirty="0" smtClean="0"/>
              <a:t> </a:t>
            </a:r>
            <a:r>
              <a:rPr lang="es-PE" dirty="0" err="1" smtClean="0"/>
              <a:t>be</a:t>
            </a:r>
            <a:r>
              <a:rPr lang="es-PE" dirty="0" smtClean="0"/>
              <a:t> </a:t>
            </a:r>
            <a:r>
              <a:rPr lang="es-PE" dirty="0" err="1" smtClean="0"/>
              <a:t>made</a:t>
            </a:r>
            <a:r>
              <a:rPr lang="es-PE" dirty="0" smtClean="0"/>
              <a:t> </a:t>
            </a:r>
          </a:p>
          <a:p>
            <a:r>
              <a:rPr lang="en-US" sz="1400" dirty="0" smtClean="0"/>
              <a:t>One Way</a:t>
            </a:r>
          </a:p>
          <a:p>
            <a:r>
              <a:rPr lang="en-US" sz="1400" dirty="0" smtClean="0"/>
              <a:t>Multiple eggs are released or there is more than one ovulation. Both (or more) eggs are fertilized and you have fraternal twins. This can happen with or without fertility drugs.</a:t>
            </a:r>
          </a:p>
          <a:p>
            <a:r>
              <a:rPr lang="en-US" sz="1400" dirty="0" smtClean="0"/>
              <a:t>One egg is release but splits in two. Identical twins are made. This can happen with or without fertility drugs.</a:t>
            </a:r>
          </a:p>
          <a:p>
            <a:endParaRPr lang="es-PE" sz="1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Personalizado 1">
      <a:dk1>
        <a:srgbClr val="000000"/>
      </a:dk1>
      <a:lt1>
        <a:srgbClr val="D8D8D8"/>
      </a:lt1>
      <a:dk2>
        <a:srgbClr val="17365D"/>
      </a:dk2>
      <a:lt2>
        <a:srgbClr val="7F7F7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716</TotalTime>
  <Words>336</Words>
  <Application>Microsoft Office PowerPoint</Application>
  <PresentationFormat>Presentación en pantalla (4:3)</PresentationFormat>
  <Paragraphs>36</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Tema de Office</vt:lpstr>
      <vt:lpstr>Sperm</vt:lpstr>
      <vt:lpstr>Sperm</vt:lpstr>
      <vt:lpstr>Parts Of The Sperm</vt:lpstr>
      <vt:lpstr>Diapositiva 4</vt:lpstr>
      <vt:lpstr>Sperm Facts</vt:lpstr>
      <vt:lpstr>Video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Sperm</dc:title>
  <dc:creator>Pedro Robles</dc:creator>
  <cp:lastModifiedBy>Arianna</cp:lastModifiedBy>
  <cp:revision>75</cp:revision>
  <dcterms:created xsi:type="dcterms:W3CDTF">2011-05-30T22:17:18Z</dcterms:created>
  <dcterms:modified xsi:type="dcterms:W3CDTF">2011-06-11T16:25:29Z</dcterms:modified>
</cp:coreProperties>
</file>